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1"/>
  </p:notesMasterIdLst>
  <p:sldIdLst>
    <p:sldId id="256" r:id="rId4"/>
    <p:sldId id="402" r:id="rId5"/>
    <p:sldId id="276" r:id="rId6"/>
    <p:sldId id="314" r:id="rId7"/>
    <p:sldId id="4763" r:id="rId8"/>
    <p:sldId id="4764" r:id="rId9"/>
    <p:sldId id="4765" r:id="rId10"/>
    <p:sldId id="4766" r:id="rId11"/>
    <p:sldId id="354" r:id="rId12"/>
    <p:sldId id="356" r:id="rId13"/>
    <p:sldId id="357" r:id="rId14"/>
    <p:sldId id="363" r:id="rId15"/>
    <p:sldId id="4799" r:id="rId16"/>
    <p:sldId id="4782" r:id="rId17"/>
    <p:sldId id="4783" r:id="rId18"/>
    <p:sldId id="4784" r:id="rId19"/>
    <p:sldId id="4805" r:id="rId20"/>
    <p:sldId id="358" r:id="rId21"/>
    <p:sldId id="359" r:id="rId22"/>
    <p:sldId id="360" r:id="rId23"/>
    <p:sldId id="361" r:id="rId24"/>
    <p:sldId id="362" r:id="rId25"/>
    <p:sldId id="365" r:id="rId26"/>
    <p:sldId id="367" r:id="rId27"/>
    <p:sldId id="368" r:id="rId28"/>
    <p:sldId id="419" r:id="rId29"/>
    <p:sldId id="409" r:id="rId30"/>
  </p:sldIdLst>
  <p:sldSz cx="12188825" cy="6858000"/>
  <p:notesSz cx="6858000" cy="9144000"/>
  <p:embeddedFontLst>
    <p:embeddedFont>
      <p:font typeface="72" panose="020B0503030000000003" pitchFamily="34" charset="0"/>
      <p:regular r:id="rId32"/>
      <p:bold r:id="rId33"/>
      <p:italic r:id="rId34"/>
      <p:boldItalic r:id="rId35"/>
    </p:embeddedFon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Cooper Black" panose="0208090404030B020404" pitchFamily="18" charset="0"/>
      <p:regular r:id="rId46"/>
    </p:embeddedFont>
    <p:embeddedFont>
      <p:font typeface="Corben" panose="020B0604020202020204" charset="0"/>
      <p:bold r:id="rId47"/>
    </p:embeddedFont>
    <p:embeddedFont>
      <p:font typeface="Open Sans" panose="020B0606030504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2.xml"/><Relationship Id="rId61" Type="http://schemas.openxmlformats.org/officeDocument/2006/relationships/font" Target="fonts/font30.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font" Target="fonts/font20.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663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45" r:id="rId7"/>
    <p:sldLayoutId id="214748374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2" name="Google Shape;1802;p101"/>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"xsappname"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"comatstproctravelprocessorapp"</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"tenant-mode"</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"dedicated"</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"description"</a:t>
            </a: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"Security profile of called application"</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"scopes"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"role-templates"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"oauth2-configuration"</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60000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"refresh-token-validity"</a:t>
            </a:r>
            <a:r>
              <a:rPr lang="en-US" sz="1400" b="0">
                <a:solidFill>
                  <a:srgbClr val="D4D4D4"/>
                </a:solidFill>
                <a:latin typeface="Consolas"/>
                <a:ea typeface="Consolas"/>
                <a:cs typeface="Consolas"/>
                <a:sym typeface="Consolas"/>
              </a:rPr>
              <a:t>: </a:t>
            </a:r>
            <a:r>
              <a:rPr lang="en-US" sz="1400" b="0">
                <a:solidFill>
                  <a:srgbClr val="B5CEA8"/>
                </a:solidFill>
                <a:latin typeface="Consolas"/>
                <a:ea typeface="Consolas"/>
                <a:cs typeface="Consolas"/>
                <a:sym typeface="Consolas"/>
              </a:rPr>
              <a:t>2592000</a:t>
            </a:r>
            <a:r>
              <a:rPr lang="en-US" sz="1400" b="0">
                <a:solidFill>
                  <a:srgbClr val="D4D4D4"/>
                </a:solidFill>
                <a:latin typeface="Consolas"/>
                <a:ea typeface="Consolas"/>
                <a:cs typeface="Consolas"/>
                <a:sym typeface="Consolas"/>
              </a:rPr>
              <a:t>,</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9CDCFE"/>
                </a:solidFill>
                <a:latin typeface="Consolas"/>
                <a:ea typeface="Consolas"/>
                <a:cs typeface="Consolas"/>
                <a:sym typeface="Consolas"/>
              </a:rPr>
              <a:t>"redirect-uris"</a:t>
            </a: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r>
              <a:rPr lang="en-US" sz="1400" b="0">
                <a:solidFill>
                  <a:srgbClr val="CE9178"/>
                </a:solidFill>
                <a:latin typeface="Consolas"/>
                <a:ea typeface="Consolas"/>
                <a:cs typeface="Consolas"/>
                <a:sym typeface="Consolas"/>
              </a:rPr>
              <a:t>"https://*.cfapps.us10-001.hana.ondemand.com/login/callback"</a:t>
            </a:r>
            <a:endParaRPr sz="1400" b="0">
              <a:solidFill>
                <a:srgbClr val="D4D4D4"/>
              </a:solidFill>
              <a:latin typeface="Consolas"/>
              <a:ea typeface="Consolas"/>
              <a:cs typeface="Consolas"/>
              <a:sym typeface="Consolas"/>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  }</a:t>
            </a:r>
            <a:endParaRPr/>
          </a:p>
          <a:p>
            <a:pPr marL="0" marR="0" lvl="0" indent="0" algn="l" rtl="0">
              <a:spcBef>
                <a:spcPts val="0"/>
              </a:spcBef>
              <a:spcAft>
                <a:spcPts val="0"/>
              </a:spcAft>
              <a:buNone/>
            </a:pPr>
            <a:r>
              <a:rPr lang="en-US" sz="1400" b="0">
                <a:solidFill>
                  <a:srgbClr val="D4D4D4"/>
                </a:solidFill>
                <a:latin typeface="Consolas"/>
                <a:ea typeface="Consolas"/>
                <a:cs typeface="Consolas"/>
                <a:sym typeface="Consolas"/>
              </a:rPr>
              <a:t>}</a:t>
            </a:r>
            <a:endParaRPr/>
          </a:p>
        </p:txBody>
      </p:sp>
      <p:sp>
        <p:nvSpPr>
          <p:cNvPr id="1803" name="Google Shape;1803;p10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Git is a source code repository management system, git hub is a repository on internet. We interact with github using git software. If I want to take a backup of all our code which we created in AOC system, git is a great choice. This way we can also export import our code between cloud and on-premise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a:solidFill>
                  <a:schemeClr val="dk1"/>
                </a:solidFill>
                <a:latin typeface="Calibri"/>
                <a:ea typeface="Calibri"/>
                <a:cs typeface="Calibri"/>
                <a:sym typeface="Calibri"/>
              </a:rPr>
              <a:t>rd</a:t>
            </a:r>
            <a:r>
              <a:rPr lang="en-US" sz="1800">
                <a:solidFill>
                  <a:schemeClr val="dk1"/>
                </a:solidFill>
                <a:latin typeface="Calibri"/>
                <a:ea typeface="Calibri"/>
                <a:cs typeface="Calibri"/>
                <a:sym typeface="Calibri"/>
              </a:rPr>
              <a:t> session.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Steps: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need to add the plugin for abap git in ADT - </a:t>
            </a:r>
            <a:r>
              <a:rPr lang="en-US" sz="1400" b="0" i="0" u="sng">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github account and add a PAT token under developer setting</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repository in git hub</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Click on Add to link a repository and paste url from step 3</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solidFill>
                  <a:schemeClr val="accent1"/>
                </a:solidFill>
              </a:rPr>
              <a:t>Hands on Serverless SAP Fiori Extension App</a:t>
            </a:r>
          </a:p>
        </p:txBody>
      </p:sp>
      <p:pic>
        <p:nvPicPr>
          <p:cNvPr id="7170" name="Picture 2" descr="Deploy Serverless SAP Fiori Apps from the Kyma Runtime | SAP Blogs">
            <a:extLst>
              <a:ext uri="{FF2B5EF4-FFF2-40B4-BE49-F238E27FC236}">
                <a16:creationId xmlns:a16="http://schemas.microsoft.com/office/drawing/2014/main" id="{5DB90D4E-62D0-7285-B8BD-E5627D869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155" y="1131394"/>
            <a:ext cx="9250189" cy="54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20777"/>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defTabSz="1218621"/>
            <a:r>
              <a:rPr lang="en-US" sz="1799" dirty="0">
                <a:solidFill>
                  <a:schemeClr val="accent1"/>
                </a:solidFill>
                <a:latin typeface="72" panose="020B0503030000000003" pitchFamily="34" charset="0"/>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defTabSz="1218621"/>
            <a:endParaRPr lang="en-US" sz="1799" dirty="0">
              <a:solidFill>
                <a:schemeClr val="accent1"/>
              </a:solidFill>
              <a:latin typeface="72" panose="020B0503030000000003" pitchFamily="34" charset="0"/>
            </a:endParaRPr>
          </a:p>
          <a:p>
            <a:pPr defTabSz="1218621"/>
            <a:r>
              <a:rPr lang="en-US" sz="1799" dirty="0">
                <a:solidFill>
                  <a:schemeClr val="accent1"/>
                </a:solidFill>
                <a:latin typeface="72" panose="020B0503030000000003" pitchFamily="34" charset="0"/>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1115640"/>
            <a:ext cx="11806237"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in our company we had written all the business logic in the past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in form of FM, Classes. Today we want to reuse our old code which has the business logic, validation, sequence, processing, along with transaction buffer. So if you want to manage all these codes yourself and integrate your legacy (old code written by you or your team), you will opt for unmanaged (here RAP is not managing the CURD operation) scenario.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is providing a demo class for learning purpose viz. </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dmo</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cl_flight_legacy</a:t>
            </a:r>
            <a:endParaRPr sz="1800" dirty="0">
              <a:solidFill>
                <a:srgbClr val="000000"/>
              </a:solidFill>
              <a:highlight>
                <a:srgbClr val="F0D8A8"/>
              </a:highlight>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this class we have our own old logic which contains the transaction buffer and business logic to maintain all the source code to interact with database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allows us to implement the entire runtime of the BO</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Interaction Phase (code to interact and keep data inside </a:t>
            </a:r>
            <a:r>
              <a:rPr lang="en-US" sz="1800" dirty="0" err="1">
                <a:solidFill>
                  <a:schemeClr val="dk1"/>
                </a:solidFill>
                <a:latin typeface="Calibri"/>
                <a:ea typeface="Calibri"/>
                <a:cs typeface="Calibri"/>
                <a:sym typeface="Calibri"/>
              </a:rPr>
              <a:t>itab</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Transaction Buffer (like a internal table where we keep temporary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Save Sequence (Commit work and Rollback)</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Unmanaged </a:t>
            </a:r>
            <a:r>
              <a:rPr lang="en-US" sz="3599" dirty="0" err="1">
                <a:solidFill>
                  <a:srgbClr val="FFC000"/>
                </a:solidFill>
                <a:latin typeface="Cooper Black" panose="0208090404030B020404" pitchFamily="18" charset="0"/>
                <a:ea typeface="Corben"/>
                <a:cs typeface="Corben"/>
                <a:sym typeface="Corben"/>
              </a:rPr>
              <a:t>Impl</a:t>
            </a:r>
            <a:r>
              <a:rPr lang="en-US" sz="3599" dirty="0">
                <a:solidFill>
                  <a:srgbClr val="FFC000"/>
                </a:solidFill>
                <a:latin typeface="Cooper Black" panose="0208090404030B020404" pitchFamily="18" charset="0"/>
                <a:ea typeface="Corben"/>
                <a:cs typeface="Corben"/>
                <a:sym typeface="Corben"/>
              </a:rPr>
              <a:t>.</a:t>
            </a:r>
            <a:endParaRPr sz="3599" dirty="0">
              <a:solidFill>
                <a:srgbClr val="FFC000"/>
              </a:solidFill>
              <a:latin typeface="Cooper Black" panose="0208090404030B020404" pitchFamily="18" charset="0"/>
              <a:ea typeface="Corben"/>
              <a:cs typeface="Corben"/>
              <a:sym typeface="Corben"/>
            </a:endParaRPr>
          </a:p>
        </p:txBody>
      </p:sp>
      <p:sp>
        <p:nvSpPr>
          <p:cNvPr id="1824" name="Google Shape;1824;p103"/>
          <p:cNvSpPr/>
          <p:nvPr/>
        </p:nvSpPr>
        <p:spPr>
          <a:xfrm>
            <a:off x="1845940" y="4491487"/>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UPDATE_BAPI</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a:t>
            </a:r>
            <a:endParaRPr/>
          </a:p>
        </p:txBody>
      </p:sp>
      <p:sp>
        <p:nvSpPr>
          <p:cNvPr id="1825" name="Google Shape;1825;p103"/>
          <p:cNvSpPr/>
          <p:nvPr/>
        </p:nvSpPr>
        <p:spPr>
          <a:xfrm>
            <a:off x="1125860" y="4644176"/>
            <a:ext cx="576064" cy="50405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6" name="Google Shape;1826;p103"/>
          <p:cNvSpPr/>
          <p:nvPr/>
        </p:nvSpPr>
        <p:spPr>
          <a:xfrm>
            <a:off x="6022404" y="4932208"/>
            <a:ext cx="1152128" cy="576064"/>
          </a:xfrm>
          <a:prstGeom prst="flowChartMagneticDisk">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27" name="Google Shape;1827;p103"/>
          <p:cNvCxnSpPr>
            <a:endCxn id="1826" idx="2"/>
          </p:cNvCxnSpPr>
          <p:nvPr/>
        </p:nvCxnSpPr>
        <p:spPr>
          <a:xfrm>
            <a:off x="4726404" y="4788240"/>
            <a:ext cx="1296000" cy="432000"/>
          </a:xfrm>
          <a:prstGeom prst="straightConnector1">
            <a:avLst/>
          </a:prstGeom>
          <a:noFill/>
          <a:ln w="9525" cap="flat" cmpd="sng">
            <a:solidFill>
              <a:schemeClr val="accent1"/>
            </a:solidFill>
            <a:prstDash val="solid"/>
            <a:miter lim="800000"/>
            <a:headEnd type="none" w="sm" len="sm"/>
            <a:tailEnd type="triangle" w="med" len="med"/>
          </a:ln>
        </p:spPr>
      </p:cxnSp>
      <p:sp>
        <p:nvSpPr>
          <p:cNvPr id="1828" name="Google Shape;1828;p103"/>
          <p:cNvSpPr/>
          <p:nvPr/>
        </p:nvSpPr>
        <p:spPr>
          <a:xfrm>
            <a:off x="400608" y="5695912"/>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BAPI_TR_COMMIT</a:t>
            </a:r>
            <a:endParaRPr/>
          </a:p>
        </p:txBody>
      </p:sp>
      <p:sp>
        <p:nvSpPr>
          <p:cNvPr id="1829" name="Google Shape;1829;p103"/>
          <p:cNvSpPr/>
          <p:nvPr/>
        </p:nvSpPr>
        <p:spPr>
          <a:xfrm>
            <a:off x="3621560" y="5701411"/>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BAPI_TR_ROLLBACK</a:t>
            </a:r>
            <a:endParaRPr/>
          </a:p>
        </p:txBody>
      </p:sp>
      <p:cxnSp>
        <p:nvCxnSpPr>
          <p:cNvPr id="1830" name="Google Shape;1830;p103"/>
          <p:cNvCxnSpPr>
            <a:stCxn id="1828" idx="2"/>
            <a:endCxn id="1826" idx="4"/>
          </p:cNvCxnSpPr>
          <p:nvPr/>
        </p:nvCxnSpPr>
        <p:spPr>
          <a:xfrm rot="-5400000">
            <a:off x="3891722" y="3205250"/>
            <a:ext cx="1267800" cy="5297700"/>
          </a:xfrm>
          <a:prstGeom prst="bentConnector4">
            <a:avLst>
              <a:gd name="adj1" fmla="val -18031"/>
              <a:gd name="adj2" fmla="val 104316"/>
            </a:avLst>
          </a:prstGeom>
          <a:noFill/>
          <a:ln w="9525" cap="flat" cmpd="sng">
            <a:solidFill>
              <a:schemeClr val="accent1"/>
            </a:solidFill>
            <a:prstDash val="solid"/>
            <a:miter lim="800000"/>
            <a:headEnd type="none" w="sm" len="sm"/>
            <a:tailEnd type="triangle" w="med" len="med"/>
          </a:ln>
        </p:spPr>
      </p:cxnSp>
      <p:cxnSp>
        <p:nvCxnSpPr>
          <p:cNvPr id="1831" name="Google Shape;1831;p103"/>
          <p:cNvCxnSpPr>
            <a:stCxn id="1829" idx="2"/>
            <a:endCxn id="1826" idx="4"/>
          </p:cNvCxnSpPr>
          <p:nvPr/>
        </p:nvCxnSpPr>
        <p:spPr>
          <a:xfrm rot="-5400000">
            <a:off x="5499574" y="4818449"/>
            <a:ext cx="1273200" cy="2076900"/>
          </a:xfrm>
          <a:prstGeom prst="bentConnector4">
            <a:avLst>
              <a:gd name="adj1" fmla="val -17955"/>
              <a:gd name="adj2" fmla="val 111002"/>
            </a:avLst>
          </a:prstGeom>
          <a:noFill/>
          <a:ln w="9525" cap="flat" cmpd="sng">
            <a:solidFill>
              <a:schemeClr val="accent1"/>
            </a:solidFill>
            <a:prstDash val="solid"/>
            <a:miter lim="800000"/>
            <a:headEnd type="none" w="sm" len="sm"/>
            <a:tailEnd type="triangle" w="med" len="med"/>
          </a:ln>
        </p:spPr>
      </p:cxn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04"/>
          <p:cNvSpPr/>
          <p:nvPr/>
        </p:nvSpPr>
        <p:spPr>
          <a:xfrm>
            <a:off x="1197868" y="2708920"/>
            <a:ext cx="3060338" cy="1944216"/>
          </a:xfrm>
          <a:prstGeom prst="rect">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8" name="Google Shape;1838;p10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a:t>
            </a:r>
            <a:endParaRPr sz="3599" dirty="0">
              <a:solidFill>
                <a:srgbClr val="FFC000"/>
              </a:solidFill>
              <a:latin typeface="Cooper Black" panose="0208090404030B020404" pitchFamily="18" charset="0"/>
              <a:ea typeface="Corben"/>
              <a:cs typeface="Corben"/>
              <a:sym typeface="Corben"/>
            </a:endParaRPr>
          </a:p>
        </p:txBody>
      </p:sp>
      <p:sp>
        <p:nvSpPr>
          <p:cNvPr id="1841" name="Google Shape;1841;p104"/>
          <p:cNvSpPr/>
          <p:nvPr/>
        </p:nvSpPr>
        <p:spPr>
          <a:xfrm>
            <a:off x="62180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2" name="Google Shape;1842;p104"/>
          <p:cNvSpPr/>
          <p:nvPr/>
        </p:nvSpPr>
        <p:spPr>
          <a:xfrm>
            <a:off x="350212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Customer</a:t>
            </a:r>
            <a:endParaRPr/>
          </a:p>
        </p:txBody>
      </p:sp>
      <p:sp>
        <p:nvSpPr>
          <p:cNvPr id="1843" name="Google Shape;1843;p104"/>
          <p:cNvSpPr/>
          <p:nvPr/>
        </p:nvSpPr>
        <p:spPr>
          <a:xfrm>
            <a:off x="90983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4" name="Google Shape;1844;p104"/>
          <p:cNvSpPr/>
          <p:nvPr/>
        </p:nvSpPr>
        <p:spPr>
          <a:xfrm>
            <a:off x="379015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customer</a:t>
            </a:r>
            <a:endParaRPr/>
          </a:p>
        </p:txBody>
      </p:sp>
      <p:sp>
        <p:nvSpPr>
          <p:cNvPr id="1845" name="Google Shape;1845;p104"/>
          <p:cNvSpPr/>
          <p:nvPr/>
        </p:nvSpPr>
        <p:spPr>
          <a:xfrm>
            <a:off x="6670476" y="6263796"/>
            <a:ext cx="2150306"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/dmo/travel</a:t>
            </a:r>
            <a:endParaRPr/>
          </a:p>
        </p:txBody>
      </p:sp>
      <p:sp>
        <p:nvSpPr>
          <p:cNvPr id="1846" name="Google Shape;1846;p104"/>
          <p:cNvSpPr/>
          <p:nvPr/>
        </p:nvSpPr>
        <p:spPr>
          <a:xfrm>
            <a:off x="4745504" y="4004882"/>
            <a:ext cx="2088232" cy="52047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a:t>
            </a:r>
            <a:endParaRPr sz="2400">
              <a:solidFill>
                <a:schemeClr val="lt1"/>
              </a:solidFill>
              <a:latin typeface="Calibri"/>
              <a:ea typeface="Calibri"/>
              <a:cs typeface="Calibri"/>
              <a:sym typeface="Calibri"/>
            </a:endParaRPr>
          </a:p>
        </p:txBody>
      </p:sp>
      <p:cxnSp>
        <p:nvCxnSpPr>
          <p:cNvPr id="1847" name="Google Shape;1847;p104"/>
          <p:cNvCxnSpPr>
            <a:stCxn id="1844" idx="0"/>
            <a:endCxn id="1842" idx="2"/>
          </p:cNvCxnSpPr>
          <p:nvPr/>
        </p:nvCxnSpPr>
        <p:spPr>
          <a:xfrm rot="10800000">
            <a:off x="454624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8" name="Google Shape;1848;p104"/>
          <p:cNvCxnSpPr>
            <a:stCxn id="1843" idx="0"/>
            <a:endCxn id="1841" idx="2"/>
          </p:cNvCxnSpPr>
          <p:nvPr/>
        </p:nvCxnSpPr>
        <p:spPr>
          <a:xfrm rot="10800000">
            <a:off x="166592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9" name="Google Shape;1849;p104"/>
          <p:cNvCxnSpPr>
            <a:stCxn id="1842" idx="0"/>
            <a:endCxn id="1846" idx="2"/>
          </p:cNvCxnSpPr>
          <p:nvPr/>
        </p:nvCxnSpPr>
        <p:spPr>
          <a:xfrm rot="-5400000">
            <a:off x="4843690" y="4228037"/>
            <a:ext cx="648600" cy="1243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0" name="Google Shape;1850;p104"/>
          <p:cNvCxnSpPr>
            <a:stCxn id="1841" idx="0"/>
            <a:endCxn id="1846" idx="2"/>
          </p:cNvCxnSpPr>
          <p:nvPr/>
        </p:nvCxnSpPr>
        <p:spPr>
          <a:xfrm rot="-5400000">
            <a:off x="3403520" y="2787887"/>
            <a:ext cx="648600" cy="41238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1" name="Google Shape;1851;p104"/>
          <p:cNvCxnSpPr>
            <a:stCxn id="1845" idx="0"/>
          </p:cNvCxnSpPr>
          <p:nvPr/>
        </p:nvCxnSpPr>
        <p:spPr>
          <a:xfrm rot="10800000">
            <a:off x="6204829" y="4509096"/>
            <a:ext cx="1540800" cy="1754700"/>
          </a:xfrm>
          <a:prstGeom prst="straightConnector1">
            <a:avLst/>
          </a:prstGeom>
          <a:noFill/>
          <a:ln w="9525" cap="flat" cmpd="sng">
            <a:solidFill>
              <a:schemeClr val="accent1"/>
            </a:solidFill>
            <a:prstDash val="solid"/>
            <a:miter lim="800000"/>
            <a:headEnd type="none" w="sm" len="sm"/>
            <a:tailEnd type="triangle" w="med" len="med"/>
          </a:ln>
        </p:spPr>
      </p:cxnSp>
      <p:sp>
        <p:nvSpPr>
          <p:cNvPr id="1852" name="Google Shape;1852;p104"/>
          <p:cNvSpPr/>
          <p:nvPr/>
        </p:nvSpPr>
        <p:spPr>
          <a:xfrm>
            <a:off x="7462565" y="4024743"/>
            <a:ext cx="2376264" cy="50079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Travel_U_MDE</a:t>
            </a:r>
            <a:endParaRPr sz="2400">
              <a:solidFill>
                <a:schemeClr val="lt1"/>
              </a:solidFill>
              <a:latin typeface="Calibri"/>
              <a:ea typeface="Calibri"/>
              <a:cs typeface="Calibri"/>
              <a:sym typeface="Calibri"/>
            </a:endParaRPr>
          </a:p>
        </p:txBody>
      </p:sp>
      <p:cxnSp>
        <p:nvCxnSpPr>
          <p:cNvPr id="1853" name="Google Shape;1853;p104"/>
          <p:cNvCxnSpPr>
            <a:stCxn id="1846" idx="3"/>
            <a:endCxn id="1852" idx="1"/>
          </p:cNvCxnSpPr>
          <p:nvPr/>
        </p:nvCxnSpPr>
        <p:spPr>
          <a:xfrm>
            <a:off x="6833736" y="4265118"/>
            <a:ext cx="628800" cy="9900"/>
          </a:xfrm>
          <a:prstGeom prst="straightConnector1">
            <a:avLst/>
          </a:prstGeom>
          <a:noFill/>
          <a:ln w="9525" cap="flat" cmpd="sng">
            <a:solidFill>
              <a:schemeClr val="accent1"/>
            </a:solidFill>
            <a:prstDash val="solid"/>
            <a:miter lim="800000"/>
            <a:headEnd type="none" w="sm" len="sm"/>
            <a:tailEnd type="none" w="sm" len="sm"/>
          </a:ln>
        </p:spPr>
      </p:cxnSp>
      <p:sp>
        <p:nvSpPr>
          <p:cNvPr id="1854" name="Google Shape;1854;p104"/>
          <p:cNvSpPr/>
          <p:nvPr/>
        </p:nvSpPr>
        <p:spPr>
          <a:xfrm>
            <a:off x="4673496" y="2810772"/>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definition</a:t>
            </a:r>
            <a:endParaRPr/>
          </a:p>
        </p:txBody>
      </p:sp>
      <p:cxnSp>
        <p:nvCxnSpPr>
          <p:cNvPr id="1855" name="Google Shape;1855;p104"/>
          <p:cNvCxnSpPr>
            <a:stCxn id="1846" idx="0"/>
            <a:endCxn id="1854" idx="2"/>
          </p:cNvCxnSpPr>
          <p:nvPr/>
        </p:nvCxnSpPr>
        <p:spPr>
          <a:xfrm rot="10800000">
            <a:off x="5789620" y="3530882"/>
            <a:ext cx="0" cy="474000"/>
          </a:xfrm>
          <a:prstGeom prst="straightConnector1">
            <a:avLst/>
          </a:prstGeom>
          <a:noFill/>
          <a:ln w="9525" cap="flat" cmpd="sng">
            <a:solidFill>
              <a:schemeClr val="accent1"/>
            </a:solidFill>
            <a:prstDash val="solid"/>
            <a:miter lim="800000"/>
            <a:headEnd type="none" w="sm" len="sm"/>
            <a:tailEnd type="triangle" w="med" len="med"/>
          </a:ln>
        </p:spPr>
      </p:cxnSp>
      <p:sp>
        <p:nvSpPr>
          <p:cNvPr id="1856" name="Google Shape;1856;p104"/>
          <p:cNvSpPr/>
          <p:nvPr/>
        </p:nvSpPr>
        <p:spPr>
          <a:xfrm>
            <a:off x="4673496" y="1570221"/>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Impl.</a:t>
            </a:r>
            <a:endParaRPr/>
          </a:p>
        </p:txBody>
      </p:sp>
      <p:cxnSp>
        <p:nvCxnSpPr>
          <p:cNvPr id="1857" name="Google Shape;1857;p104"/>
          <p:cNvCxnSpPr>
            <a:stCxn id="1854" idx="0"/>
            <a:endCxn id="1856" idx="2"/>
          </p:cNvCxnSpPr>
          <p:nvPr/>
        </p:nvCxnSpPr>
        <p:spPr>
          <a:xfrm rot="10800000">
            <a:off x="5789620" y="2290272"/>
            <a:ext cx="0" cy="520500"/>
          </a:xfrm>
          <a:prstGeom prst="straightConnector1">
            <a:avLst/>
          </a:prstGeom>
          <a:noFill/>
          <a:ln w="9525" cap="flat" cmpd="sng">
            <a:solidFill>
              <a:schemeClr val="accent1"/>
            </a:solidFill>
            <a:prstDash val="solid"/>
            <a:miter lim="800000"/>
            <a:headEnd type="none" w="sm" len="sm"/>
            <a:tailEnd type="triangle" w="med" len="med"/>
          </a:ln>
        </p:spPr>
      </p:cxnSp>
      <p:sp>
        <p:nvSpPr>
          <p:cNvPr id="1858" name="Google Shape;1858;p104"/>
          <p:cNvSpPr/>
          <p:nvPr/>
        </p:nvSpPr>
        <p:spPr>
          <a:xfrm>
            <a:off x="1557909" y="3860386"/>
            <a:ext cx="2431510" cy="648734"/>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 unmanaged</a:t>
            </a:r>
            <a:endParaRPr/>
          </a:p>
        </p:txBody>
      </p:sp>
      <p:sp>
        <p:nvSpPr>
          <p:cNvPr id="1859" name="Google Shape;1859;p104"/>
          <p:cNvSpPr/>
          <p:nvPr/>
        </p:nvSpPr>
        <p:spPr>
          <a:xfrm>
            <a:off x="1557909" y="2894196"/>
            <a:ext cx="2431510" cy="64873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BIMP-unmanaged</a:t>
            </a:r>
            <a:endParaRPr/>
          </a:p>
        </p:txBody>
      </p:sp>
      <p:cxnSp>
        <p:nvCxnSpPr>
          <p:cNvPr id="1860" name="Google Shape;1860;p104"/>
          <p:cNvCxnSpPr>
            <a:stCxn id="1858" idx="3"/>
            <a:endCxn id="1846" idx="1"/>
          </p:cNvCxnSpPr>
          <p:nvPr/>
        </p:nvCxnSpPr>
        <p:spPr>
          <a:xfrm>
            <a:off x="3989419" y="4184753"/>
            <a:ext cx="756000" cy="80400"/>
          </a:xfrm>
          <a:prstGeom prst="straightConnector1">
            <a:avLst/>
          </a:prstGeom>
          <a:noFill/>
          <a:ln w="9525" cap="flat" cmpd="sng">
            <a:solidFill>
              <a:schemeClr val="accent1"/>
            </a:solidFill>
            <a:prstDash val="solid"/>
            <a:miter lim="800000"/>
            <a:headEnd type="none" w="sm" len="sm"/>
            <a:tailEnd type="none" w="sm" len="sm"/>
          </a:ln>
        </p:spPr>
      </p:cxnSp>
      <p:cxnSp>
        <p:nvCxnSpPr>
          <p:cNvPr id="1861" name="Google Shape;1861;p104"/>
          <p:cNvCxnSpPr>
            <a:stCxn id="1859" idx="2"/>
            <a:endCxn id="1858" idx="0"/>
          </p:cNvCxnSpPr>
          <p:nvPr/>
        </p:nvCxnSpPr>
        <p:spPr>
          <a:xfrm>
            <a:off x="2773664" y="3542930"/>
            <a:ext cx="0" cy="317400"/>
          </a:xfrm>
          <a:prstGeom prst="straightConnector1">
            <a:avLst/>
          </a:prstGeom>
          <a:noFill/>
          <a:ln w="9525" cap="flat" cmpd="sng">
            <a:solidFill>
              <a:schemeClr val="accent1"/>
            </a:solidFill>
            <a:prstDash val="solid"/>
            <a:miter lim="800000"/>
            <a:headEnd type="none" w="sm" len="sm"/>
            <a:tailEnd type="none" w="sm" len="sm"/>
          </a:ln>
        </p:spPr>
      </p:cxnSp>
      <p:pic>
        <p:nvPicPr>
          <p:cNvPr id="2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p105"/>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868" name="Google Shape;1868;p10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sp>
        <p:nvSpPr>
          <p:cNvPr id="1871" name="Google Shape;1871;p105"/>
          <p:cNvSpPr/>
          <p:nvPr/>
        </p:nvSpPr>
        <p:spPr>
          <a:xfrm>
            <a:off x="612471" y="1145484"/>
            <a:ext cx="5544616" cy="46805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2" name="Google Shape;1872;p105"/>
          <p:cNvSpPr/>
          <p:nvPr/>
        </p:nvSpPr>
        <p:spPr>
          <a:xfrm>
            <a:off x="981844" y="146883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3" name="Google Shape;1873;p105"/>
          <p:cNvSpPr/>
          <p:nvPr/>
        </p:nvSpPr>
        <p:spPr>
          <a:xfrm>
            <a:off x="991516" y="2046611"/>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4" name="Google Shape;1874;p105"/>
          <p:cNvSpPr/>
          <p:nvPr/>
        </p:nvSpPr>
        <p:spPr>
          <a:xfrm>
            <a:off x="981844" y="264191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5" name="Google Shape;1875;p105"/>
          <p:cNvSpPr/>
          <p:nvPr/>
        </p:nvSpPr>
        <p:spPr>
          <a:xfrm>
            <a:off x="949224" y="326174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6" name="Google Shape;1876;p105"/>
          <p:cNvSpPr/>
          <p:nvPr/>
        </p:nvSpPr>
        <p:spPr>
          <a:xfrm>
            <a:off x="3914242" y="1451672"/>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7" name="Google Shape;1877;p105"/>
          <p:cNvSpPr/>
          <p:nvPr/>
        </p:nvSpPr>
        <p:spPr>
          <a:xfrm>
            <a:off x="3888183" y="2060848"/>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8" name="Google Shape;1878;p105"/>
          <p:cNvSpPr/>
          <p:nvPr/>
        </p:nvSpPr>
        <p:spPr>
          <a:xfrm>
            <a:off x="3881622" y="273393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sp>
        <p:nvSpPr>
          <p:cNvPr id="1879" name="Google Shape;1879;p105"/>
          <p:cNvSpPr/>
          <p:nvPr/>
        </p:nvSpPr>
        <p:spPr>
          <a:xfrm>
            <a:off x="3881622" y="3323880"/>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0" name="Google Shape;1880;p105"/>
          <p:cNvSpPr/>
          <p:nvPr/>
        </p:nvSpPr>
        <p:spPr>
          <a:xfrm>
            <a:off x="6310436" y="2204864"/>
            <a:ext cx="1224136" cy="216024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1" name="Google Shape;1881;p105"/>
          <p:cNvSpPr txBox="1"/>
          <p:nvPr/>
        </p:nvSpPr>
        <p:spPr>
          <a:xfrm>
            <a:off x="7534572" y="1124744"/>
            <a:ext cx="416653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How you know in the code which fields are changed on the screen by the user.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So accordingly we can update the data into the database only for the changed fields??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RAP provides a compiler structure called %control which will tell us what fields were changed on UI.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need to tell the RAP, what will be the datatype for the control structure.</a:t>
            </a:r>
            <a:endParaRPr/>
          </a:p>
        </p:txBody>
      </p:sp>
      <p:pic>
        <p:nvPicPr>
          <p:cNvPr id="1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atleast following columns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Attachment (Data type: RAWSTRING length 0)</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Mimetype (Document type, String128)</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Filename (Document Name, String128)</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Introduction to Fiori</a:t>
            </a:r>
          </a:p>
        </p:txBody>
      </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Introduction to Tools &amp; Terms</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439857"/>
            <a:ext cx="3620229" cy="929167"/>
            <a:chOff x="7185683" y="879089"/>
            <a:chExt cx="2597506" cy="929167"/>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20C13AF4-68B6-4226-9401-EDB6ED0540C2}"/>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Build, Package and Deploy in BTP</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54525" y="4759389"/>
            <a:ext cx="2597506" cy="929167"/>
            <a:chOff x="7185683" y="879089"/>
            <a:chExt cx="2597506" cy="929167"/>
          </a:xfrm>
        </p:grpSpPr>
        <p:sp>
          <p:nvSpPr>
            <p:cNvPr id="54" name="Rectangle 53">
              <a:extLst>
                <a:ext uri="{FF2B5EF4-FFF2-40B4-BE49-F238E27FC236}">
                  <a16:creationId xmlns:a16="http://schemas.microsoft.com/office/drawing/2014/main" id="{CCE86282-05F9-4BB3-90C3-C3F2F3C7D1C7}"/>
                </a:ext>
              </a:extLst>
            </p:cNvPr>
            <p:cNvSpPr/>
            <p:nvPr/>
          </p:nvSpPr>
          <p:spPr>
            <a:xfrm>
              <a:off x="7185683" y="1500479"/>
              <a:ext cx="2597506" cy="307777"/>
            </a:xfrm>
            <a:prstGeom prst="rect">
              <a:avLst/>
            </a:prstGeom>
          </p:spPr>
          <p:txBody>
            <a:bodyPr wrap="square" lIns="0" rIns="0" anchor="ctr">
              <a:spAutoFit/>
            </a:bodyPr>
            <a:lstStyle/>
            <a:p>
              <a:endPar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C08D0B4E-C408-458A-9E80-98D57A618BD5}"/>
                </a:ext>
              </a:extLst>
            </p:cNvPr>
            <p:cNvSpPr/>
            <p:nvPr/>
          </p:nvSpPr>
          <p:spPr>
            <a:xfrm>
              <a:off x="7185683" y="879089"/>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Git to manage source code</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18057" y="4854926"/>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385608"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54926"/>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 </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25 fields</a:t>
            </a:r>
            <a:endParaRPr dirty="0"/>
          </a:p>
        </p:txBody>
      </p:sp>
      <p:cxnSp>
        <p:nvCxnSpPr>
          <p:cNvPr id="1321" name="Google Shape;1321;p59"/>
          <p:cNvCxnSpPr>
            <a:stCxn id="1316" idx="1"/>
            <a:endCxn id="1319" idx="3"/>
          </p:cNvCxnSpPr>
          <p:nvPr/>
        </p:nvCxnSpPr>
        <p:spPr>
          <a:xfrm flipH="1">
            <a:off x="3409944" y="5394986"/>
            <a:ext cx="1008113" cy="142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14401" y="5394986"/>
            <a:ext cx="136779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V="1">
            <a:off x="1897776" y="2852936"/>
            <a:ext cx="20172"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flipV="1">
            <a:off x="10394359" y="2875496"/>
            <a:ext cx="0" cy="197943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approver role in company</a:t>
            </a:r>
            <a:endParaRPr dirty="0"/>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EA439D88-47E5-0B0F-67DD-4EC760884B18}"/>
              </a:ext>
            </a:extLst>
          </p:cNvPr>
          <p:cNvPicPr preferRelativeResize="0"/>
          <p:nvPr/>
        </p:nvPicPr>
        <p:blipFill rotWithShape="1">
          <a:blip r:embed="rId3">
            <a:alphaModFix/>
          </a:blip>
          <a:srcRect/>
          <a:stretch/>
        </p:blipFill>
        <p:spPr>
          <a:xfrm>
            <a:off x="8653588" y="5625921"/>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20EBE997-F22A-C08F-3E1D-3FA48DF4B052}"/>
              </a:ext>
            </a:extLst>
          </p:cNvPr>
          <p:cNvPicPr preferRelativeResize="0"/>
          <p:nvPr/>
        </p:nvPicPr>
        <p:blipFill rotWithShape="1">
          <a:blip r:embed="rId3">
            <a:alphaModFix/>
          </a:blip>
          <a:srcRect/>
          <a:stretch/>
        </p:blipFill>
        <p:spPr>
          <a:xfrm>
            <a:off x="8603103" y="4356293"/>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32779153-F675-24A5-E21C-B26F444051B1}"/>
              </a:ext>
            </a:extLst>
          </p:cNvPr>
          <p:cNvPicPr preferRelativeResize="0"/>
          <p:nvPr/>
        </p:nvPicPr>
        <p:blipFill rotWithShape="1">
          <a:blip r:embed="rId3">
            <a:alphaModFix/>
          </a:blip>
          <a:srcRect/>
          <a:stretch/>
        </p:blipFill>
        <p:spPr>
          <a:xfrm>
            <a:off x="8725777" y="263711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2"/>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4" name="Google Shape;1784;p99"/>
          <p:cNvSpPr txBox="1"/>
          <p:nvPr/>
        </p:nvSpPr>
        <p:spPr>
          <a:xfrm>
            <a:off x="258169" y="769187"/>
            <a:ext cx="11806237"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SAP build work zone (aka </a:t>
            </a:r>
            <a:r>
              <a:rPr lang="en-US" sz="1800" dirty="0" err="1">
                <a:solidFill>
                  <a:schemeClr val="dk1"/>
                </a:solidFill>
                <a:latin typeface="Calibri"/>
                <a:ea typeface="Calibri"/>
                <a:cs typeface="Calibri"/>
                <a:sym typeface="Calibri"/>
              </a:rPr>
              <a:t>cFLP</a:t>
            </a:r>
            <a:r>
              <a:rPr lang="en-US" sz="18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from end user. End user will get single URL, which contains the tiles for all our apps deployed in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Continuous Integration Service – When a developer change the application, and push to central repository like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the CI service will automatically build and deploy our app.</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p:sp>
        <p:nvSpPr>
          <p:cNvPr id="1785" name="Google Shape;1785;p9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Question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6.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7.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8.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2644</TotalTime>
  <Words>2096</Words>
  <Application>Microsoft Office PowerPoint</Application>
  <PresentationFormat>Custom</PresentationFormat>
  <Paragraphs>216</Paragraphs>
  <Slides>27</Slides>
  <Notes>16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27</vt:i4>
      </vt:variant>
    </vt:vector>
  </HeadingPairs>
  <TitlesOfParts>
    <vt:vector size="42" baseType="lpstr">
      <vt:lpstr>Corben</vt:lpstr>
      <vt:lpstr>Open Sans</vt:lpstr>
      <vt:lpstr>Quattrocento Sans</vt:lpstr>
      <vt:lpstr>72</vt:lpstr>
      <vt:lpstr>Cambria</vt:lpstr>
      <vt:lpstr>Arial</vt:lpstr>
      <vt:lpstr>Arial Black</vt:lpstr>
      <vt:lpstr>Consolas</vt:lpstr>
      <vt:lpstr>Segoe UI Light</vt:lpstr>
      <vt:lpstr>Segoe UI</vt:lpstr>
      <vt:lpstr>Calibri</vt:lpstr>
      <vt:lpstr>Cooper Black</vt:lpstr>
      <vt:lpstr>Office Theme</vt:lpstr>
      <vt:lpstr>2_Office Theme</vt:lpstr>
      <vt:lpstr>3_Office Theme</vt:lpstr>
      <vt:lpstr>SAP BTP ABAP  on Cloud / RAP  Training</vt:lpstr>
      <vt:lpstr>PowerPoint Presentation</vt:lpstr>
      <vt:lpstr>PowerPoint Presentation</vt:lpstr>
      <vt:lpstr>PowerPoint Presentation</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Hands on Serverless SAP Fiori Extension App</vt:lpstr>
      <vt:lpstr>Hands on: Continuous Integration</vt:lpstr>
      <vt:lpstr>BTP Cloud Transport Management</vt:lpstr>
      <vt:lpstr>Hands on SAP BTP Cloud Transport</vt:lpstr>
      <vt:lpstr>Git and Git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70</cp:revision>
  <dcterms:created xsi:type="dcterms:W3CDTF">2023-10-03T21:33:12Z</dcterms:created>
  <dcterms:modified xsi:type="dcterms:W3CDTF">2024-07-02T07:46:05Z</dcterms:modified>
</cp:coreProperties>
</file>